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85" r:id="rId3"/>
    <p:sldId id="282" r:id="rId4"/>
    <p:sldId id="257" r:id="rId5"/>
    <p:sldId id="284" r:id="rId6"/>
    <p:sldId id="262" r:id="rId7"/>
    <p:sldId id="263" r:id="rId8"/>
    <p:sldId id="258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5" r:id="rId17"/>
    <p:sldId id="271" r:id="rId18"/>
    <p:sldId id="272" r:id="rId19"/>
    <p:sldId id="270" r:id="rId20"/>
    <p:sldId id="276" r:id="rId21"/>
    <p:sldId id="273" r:id="rId22"/>
    <p:sldId id="277" r:id="rId23"/>
    <p:sldId id="279" r:id="rId24"/>
    <p:sldId id="278" r:id="rId25"/>
    <p:sldId id="280" r:id="rId26"/>
    <p:sldId id="259" r:id="rId27"/>
    <p:sldId id="260" r:id="rId28"/>
    <p:sldId id="281" r:id="rId29"/>
    <p:sldId id="283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659" autoAdjust="0"/>
  </p:normalViewPr>
  <p:slideViewPr>
    <p:cSldViewPr>
      <p:cViewPr varScale="1">
        <p:scale>
          <a:sx n="62" d="100"/>
          <a:sy n="62" d="100"/>
        </p:scale>
        <p:origin x="159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04C8ED-B4AB-46A0-87FF-61134C4A52EE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2D61F9-F71C-4BBC-884C-73F31790381C}">
      <dgm:prSet phldrT="[Text]" custT="1"/>
      <dgm:spPr>
        <a:solidFill>
          <a:srgbClr val="7030A0"/>
        </a:solidFill>
        <a:ln w="57150"/>
      </dgm:spPr>
      <dgm:t>
        <a:bodyPr/>
        <a:lstStyle/>
        <a:p>
          <a:r>
            <a:rPr lang="bn-BD" sz="2800" b="1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rPr>
            <a:t>নাগরিক</a:t>
          </a:r>
          <a:endParaRPr lang="en-US" sz="2800" b="1" dirty="0">
            <a:solidFill>
              <a:schemeClr val="accent6">
                <a:lumMod val="20000"/>
                <a:lumOff val="80000"/>
              </a:schemeClr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09D7BA8C-0F22-45BE-B553-99AA374DCEF7}" type="parTrans" cxnId="{606DA92A-F040-487A-BA17-3B08DEAD9540}">
      <dgm:prSet/>
      <dgm:spPr/>
      <dgm:t>
        <a:bodyPr/>
        <a:lstStyle/>
        <a:p>
          <a:endParaRPr lang="en-US"/>
        </a:p>
      </dgm:t>
    </dgm:pt>
    <dgm:pt modelId="{A123EA7D-FA0B-442F-8A7E-7B120673549F}" type="sibTrans" cxnId="{606DA92A-F040-487A-BA17-3B08DEAD9540}">
      <dgm:prSet/>
      <dgm:spPr/>
      <dgm:t>
        <a:bodyPr/>
        <a:lstStyle/>
        <a:p>
          <a:endParaRPr lang="en-US"/>
        </a:p>
      </dgm:t>
    </dgm:pt>
    <dgm:pt modelId="{895DB252-E204-41D6-B468-F761227BFE6C}">
      <dgm:prSet phldrT="[Text]" custT="1"/>
      <dgm:spPr>
        <a:solidFill>
          <a:srgbClr val="002060"/>
        </a:solidFill>
        <a:ln w="76200"/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bn-BD" sz="2800" b="1" dirty="0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rPr>
            <a:t>রাষ্ট্রের প্রতি আনুগত্য</a:t>
          </a:r>
          <a:endParaRPr lang="en-US" sz="2800" b="1" dirty="0"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59158F25-62C2-4BC9-ACA0-13817B186112}" type="parTrans" cxnId="{FC161CF1-4BAE-4602-8C09-B38B8AACBFE2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889ADA0F-0E82-4CF4-87A9-049C656AD7E6}" type="sibTrans" cxnId="{FC161CF1-4BAE-4602-8C09-B38B8AACBFE2}">
      <dgm:prSet/>
      <dgm:spPr/>
      <dgm:t>
        <a:bodyPr/>
        <a:lstStyle/>
        <a:p>
          <a:endParaRPr lang="en-US"/>
        </a:p>
      </dgm:t>
    </dgm:pt>
    <dgm:pt modelId="{BE8FE5DC-D6FC-4DC8-A685-5D6590D624D6}">
      <dgm:prSet phldrT="[Text]" custT="1"/>
      <dgm:spPr>
        <a:solidFill>
          <a:srgbClr val="002060"/>
        </a:solidFill>
        <a:ln w="57150">
          <a:solidFill>
            <a:schemeClr val="tx1"/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bn-BD" sz="2400" b="1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rPr>
            <a:t>রাষ্ট্রের প্রতি দায়িত্ব ও কর্তব্য</a:t>
          </a:r>
          <a:endParaRPr lang="en-US" sz="2400" b="1" dirty="0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DBFC0963-4BEB-4D28-B529-C9C1A8677705}" type="parTrans" cxnId="{BD98E907-56C7-48E9-BE0B-9CCCD751DD57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BE4F6840-9A23-414A-A2D4-E530B01D2A7B}" type="sibTrans" cxnId="{BD98E907-56C7-48E9-BE0B-9CCCD751DD57}">
      <dgm:prSet/>
      <dgm:spPr/>
      <dgm:t>
        <a:bodyPr/>
        <a:lstStyle/>
        <a:p>
          <a:endParaRPr lang="en-US"/>
        </a:p>
      </dgm:t>
    </dgm:pt>
    <dgm:pt modelId="{83593E7F-E6A6-4E2C-AC43-EA1478889858}">
      <dgm:prSet phldrT="[Text]" custT="1"/>
      <dgm:spPr>
        <a:solidFill>
          <a:srgbClr val="002060"/>
        </a:solidFill>
        <a:ln w="76200"/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bn-BD" sz="2400" b="1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rPr>
            <a:t>রাষ্ট্র থেকে রাজনৈতিক ও সামাজিক অধিকার লাভ</a:t>
          </a:r>
          <a:endParaRPr lang="en-US" sz="2400" b="1" dirty="0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C80B00FD-2B3F-4CC8-B9D3-7E724D1C90D5}" type="parTrans" cxnId="{B1738876-8B71-4DDF-BE72-E33C79B7DC19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90FA7152-B26C-44A6-BE1A-01DB96A14573}" type="sibTrans" cxnId="{B1738876-8B71-4DDF-BE72-E33C79B7DC19}">
      <dgm:prSet/>
      <dgm:spPr/>
      <dgm:t>
        <a:bodyPr/>
        <a:lstStyle/>
        <a:p>
          <a:endParaRPr lang="en-US"/>
        </a:p>
      </dgm:t>
    </dgm:pt>
    <dgm:pt modelId="{FB3BDC76-67F1-43CC-BD4D-66852179AB53}">
      <dgm:prSet phldrT="[Text]" custT="1"/>
      <dgm:spPr>
        <a:solidFill>
          <a:srgbClr val="002060"/>
        </a:solidFill>
        <a:ln w="76200"/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2800" b="1" dirty="0" err="1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rPr>
            <a:t>রাষ্ট্রের</a:t>
          </a:r>
          <a:r>
            <a:rPr lang="en-US" sz="2800" b="1" dirty="0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BD" sz="2800" b="1" dirty="0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rPr>
            <a:t>স্থায়ী বাসিন্দা</a:t>
          </a:r>
          <a:endParaRPr lang="en-US" sz="2800" b="1" dirty="0"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01377803-ED37-4A61-B76B-B7E24F66CFE2}" type="parTrans" cxnId="{DD6FE7E7-DEFA-4B90-BEA0-28CDA708A3CE}">
      <dgm:prSet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endParaRPr lang="en-US"/>
        </a:p>
      </dgm:t>
    </dgm:pt>
    <dgm:pt modelId="{DE83C7E8-50DC-45E2-8D3D-9EB9ADE43450}" type="sibTrans" cxnId="{DD6FE7E7-DEFA-4B90-BEA0-28CDA708A3CE}">
      <dgm:prSet/>
      <dgm:spPr/>
      <dgm:t>
        <a:bodyPr/>
        <a:lstStyle/>
        <a:p>
          <a:endParaRPr lang="en-US"/>
        </a:p>
      </dgm:t>
    </dgm:pt>
    <dgm:pt modelId="{B021CEC9-7C6E-422A-8B39-5323D5C223B6}" type="pres">
      <dgm:prSet presAssocID="{BD04C8ED-B4AB-46A0-87FF-61134C4A52E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2DC3D2-8A2F-4777-B8F8-BEC6D42AFD46}" type="pres">
      <dgm:prSet presAssocID="{5B2D61F9-F71C-4BBC-884C-73F31790381C}" presName="centerShape" presStyleLbl="node0" presStyleIdx="0" presStyleCnt="1" custLinFactNeighborX="608" custLinFactNeighborY="76"/>
      <dgm:spPr/>
      <dgm:t>
        <a:bodyPr/>
        <a:lstStyle/>
        <a:p>
          <a:endParaRPr lang="en-US"/>
        </a:p>
      </dgm:t>
    </dgm:pt>
    <dgm:pt modelId="{C494E4B9-92AC-4449-B6CD-D328CB7D1DAA}" type="pres">
      <dgm:prSet presAssocID="{59158F25-62C2-4BC9-ACA0-13817B186112}" presName="parTrans" presStyleLbl="sibTrans2D1" presStyleIdx="0" presStyleCnt="4" custScaleX="172850"/>
      <dgm:spPr/>
      <dgm:t>
        <a:bodyPr/>
        <a:lstStyle/>
        <a:p>
          <a:endParaRPr lang="en-US"/>
        </a:p>
      </dgm:t>
    </dgm:pt>
    <dgm:pt modelId="{D9665884-CE46-4585-A8DC-F68186418754}" type="pres">
      <dgm:prSet presAssocID="{59158F25-62C2-4BC9-ACA0-13817B186112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5EBEB95A-E063-4B89-AA63-7DBAF59EB217}" type="pres">
      <dgm:prSet presAssocID="{895DB252-E204-41D6-B468-F761227BFE6C}" presName="node" presStyleLbl="node1" presStyleIdx="0" presStyleCnt="4" custScaleX="186186" custScaleY="975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1897FF-E4F1-499D-BD17-10F89C638395}" type="pres">
      <dgm:prSet presAssocID="{DBFC0963-4BEB-4D28-B529-C9C1A8677705}" presName="parTrans" presStyleLbl="sibTrans2D1" presStyleIdx="1" presStyleCnt="4" custScaleX="201559" custLinFactNeighborX="20551" custLinFactNeighborY="2167"/>
      <dgm:spPr/>
      <dgm:t>
        <a:bodyPr/>
        <a:lstStyle/>
        <a:p>
          <a:endParaRPr lang="en-US"/>
        </a:p>
      </dgm:t>
    </dgm:pt>
    <dgm:pt modelId="{C3669EAD-CC13-4DD8-A975-2F2DC44E8680}" type="pres">
      <dgm:prSet presAssocID="{DBFC0963-4BEB-4D28-B529-C9C1A8677705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6395F182-3078-40DA-AC32-CDA85B4A8972}" type="pres">
      <dgm:prSet presAssocID="{BE8FE5DC-D6FC-4DC8-A685-5D6590D624D6}" presName="node" presStyleLbl="node1" presStyleIdx="1" presStyleCnt="4" custScaleX="165401" custRadScaleRad="124454" custRadScaleInc="1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27482F-BC8C-46FF-84B0-EC67A4C9B1FE}" type="pres">
      <dgm:prSet presAssocID="{C80B00FD-2B3F-4CC8-B9D3-7E724D1C90D5}" presName="parTrans" presStyleLbl="sibTrans2D1" presStyleIdx="2" presStyleCnt="4" custScaleX="195044" custLinFactNeighborX="10812" custLinFactNeighborY="6709"/>
      <dgm:spPr/>
      <dgm:t>
        <a:bodyPr/>
        <a:lstStyle/>
        <a:p>
          <a:endParaRPr lang="en-US"/>
        </a:p>
      </dgm:t>
    </dgm:pt>
    <dgm:pt modelId="{B5A5D8F8-5356-41F8-B742-FF80AA949B9E}" type="pres">
      <dgm:prSet presAssocID="{C80B00FD-2B3F-4CC8-B9D3-7E724D1C90D5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2FAA9C56-6D41-4F09-ADE8-60198B7EF595}" type="pres">
      <dgm:prSet presAssocID="{83593E7F-E6A6-4E2C-AC43-EA1478889858}" presName="node" presStyleLbl="node1" presStyleIdx="2" presStyleCnt="4" custScaleX="1723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6D1613-F12E-4F1B-A91B-3E2CEF5A5416}" type="pres">
      <dgm:prSet presAssocID="{01377803-ED37-4A61-B76B-B7E24F66CFE2}" presName="parTrans" presStyleLbl="sibTrans2D1" presStyleIdx="3" presStyleCnt="4" custAng="303453" custScaleX="164219" custLinFactNeighborX="-447" custLinFactNeighborY="-17523"/>
      <dgm:spPr/>
      <dgm:t>
        <a:bodyPr/>
        <a:lstStyle/>
        <a:p>
          <a:endParaRPr lang="en-US"/>
        </a:p>
      </dgm:t>
    </dgm:pt>
    <dgm:pt modelId="{2316315F-FDD8-472D-B5F0-B9E9C5399A70}" type="pres">
      <dgm:prSet presAssocID="{01377803-ED37-4A61-B76B-B7E24F66CFE2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7F21E888-6477-4B75-A65F-BCF3762AD09F}" type="pres">
      <dgm:prSet presAssocID="{FB3BDC76-67F1-43CC-BD4D-66852179AB53}" presName="node" presStyleLbl="node1" presStyleIdx="3" presStyleCnt="4" custScaleX="151411" custRadScaleRad="127434" custRadScaleInc="-112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96A975-867C-49DC-B601-D18888ED3BDA}" type="presOf" srcId="{DBFC0963-4BEB-4D28-B529-C9C1A8677705}" destId="{C3669EAD-CC13-4DD8-A975-2F2DC44E8680}" srcOrd="1" destOrd="0" presId="urn:microsoft.com/office/officeart/2005/8/layout/radial5"/>
    <dgm:cxn modelId="{793575E0-7E1B-47D2-BA2A-3C236765E7DD}" type="presOf" srcId="{83593E7F-E6A6-4E2C-AC43-EA1478889858}" destId="{2FAA9C56-6D41-4F09-ADE8-60198B7EF595}" srcOrd="0" destOrd="0" presId="urn:microsoft.com/office/officeart/2005/8/layout/radial5"/>
    <dgm:cxn modelId="{FC161CF1-4BAE-4602-8C09-B38B8AACBFE2}" srcId="{5B2D61F9-F71C-4BBC-884C-73F31790381C}" destId="{895DB252-E204-41D6-B468-F761227BFE6C}" srcOrd="0" destOrd="0" parTransId="{59158F25-62C2-4BC9-ACA0-13817B186112}" sibTransId="{889ADA0F-0E82-4CF4-87A9-049C656AD7E6}"/>
    <dgm:cxn modelId="{606DA92A-F040-487A-BA17-3B08DEAD9540}" srcId="{BD04C8ED-B4AB-46A0-87FF-61134C4A52EE}" destId="{5B2D61F9-F71C-4BBC-884C-73F31790381C}" srcOrd="0" destOrd="0" parTransId="{09D7BA8C-0F22-45BE-B553-99AA374DCEF7}" sibTransId="{A123EA7D-FA0B-442F-8A7E-7B120673549F}"/>
    <dgm:cxn modelId="{BD98E907-56C7-48E9-BE0B-9CCCD751DD57}" srcId="{5B2D61F9-F71C-4BBC-884C-73F31790381C}" destId="{BE8FE5DC-D6FC-4DC8-A685-5D6590D624D6}" srcOrd="1" destOrd="0" parTransId="{DBFC0963-4BEB-4D28-B529-C9C1A8677705}" sibTransId="{BE4F6840-9A23-414A-A2D4-E530B01D2A7B}"/>
    <dgm:cxn modelId="{B1738876-8B71-4DDF-BE72-E33C79B7DC19}" srcId="{5B2D61F9-F71C-4BBC-884C-73F31790381C}" destId="{83593E7F-E6A6-4E2C-AC43-EA1478889858}" srcOrd="2" destOrd="0" parTransId="{C80B00FD-2B3F-4CC8-B9D3-7E724D1C90D5}" sibTransId="{90FA7152-B26C-44A6-BE1A-01DB96A14573}"/>
    <dgm:cxn modelId="{1903C715-1BB9-4C25-8D66-0612DEFC3972}" type="presOf" srcId="{59158F25-62C2-4BC9-ACA0-13817B186112}" destId="{C494E4B9-92AC-4449-B6CD-D328CB7D1DAA}" srcOrd="0" destOrd="0" presId="urn:microsoft.com/office/officeart/2005/8/layout/radial5"/>
    <dgm:cxn modelId="{ACB11367-F120-4AC5-835E-62D96A92D779}" type="presOf" srcId="{C80B00FD-2B3F-4CC8-B9D3-7E724D1C90D5}" destId="{CE27482F-BC8C-46FF-84B0-EC67A4C9B1FE}" srcOrd="0" destOrd="0" presId="urn:microsoft.com/office/officeart/2005/8/layout/radial5"/>
    <dgm:cxn modelId="{CBD06AFC-EC3A-4876-A8AB-FD5BB0CD195C}" type="presOf" srcId="{5B2D61F9-F71C-4BBC-884C-73F31790381C}" destId="{7C2DC3D2-8A2F-4777-B8F8-BEC6D42AFD46}" srcOrd="0" destOrd="0" presId="urn:microsoft.com/office/officeart/2005/8/layout/radial5"/>
    <dgm:cxn modelId="{EC66CBDF-0F24-4718-95A9-2B47B2495D9B}" type="presOf" srcId="{01377803-ED37-4A61-B76B-B7E24F66CFE2}" destId="{2316315F-FDD8-472D-B5F0-B9E9C5399A70}" srcOrd="1" destOrd="0" presId="urn:microsoft.com/office/officeart/2005/8/layout/radial5"/>
    <dgm:cxn modelId="{250037D0-9501-4E7E-AF40-EEA3A51637A5}" type="presOf" srcId="{BE8FE5DC-D6FC-4DC8-A685-5D6590D624D6}" destId="{6395F182-3078-40DA-AC32-CDA85B4A8972}" srcOrd="0" destOrd="0" presId="urn:microsoft.com/office/officeart/2005/8/layout/radial5"/>
    <dgm:cxn modelId="{AB2F6992-4F80-48E3-9EE8-16D845AFCBBE}" type="presOf" srcId="{59158F25-62C2-4BC9-ACA0-13817B186112}" destId="{D9665884-CE46-4585-A8DC-F68186418754}" srcOrd="1" destOrd="0" presId="urn:microsoft.com/office/officeart/2005/8/layout/radial5"/>
    <dgm:cxn modelId="{A1026FD4-8DC1-4826-97ED-F55391CB4202}" type="presOf" srcId="{895DB252-E204-41D6-B468-F761227BFE6C}" destId="{5EBEB95A-E063-4B89-AA63-7DBAF59EB217}" srcOrd="0" destOrd="0" presId="urn:microsoft.com/office/officeart/2005/8/layout/radial5"/>
    <dgm:cxn modelId="{7D1D3489-5827-4AB5-BBE8-ED92DF457F28}" type="presOf" srcId="{C80B00FD-2B3F-4CC8-B9D3-7E724D1C90D5}" destId="{B5A5D8F8-5356-41F8-B742-FF80AA949B9E}" srcOrd="1" destOrd="0" presId="urn:microsoft.com/office/officeart/2005/8/layout/radial5"/>
    <dgm:cxn modelId="{0E780A57-E438-4B37-A7FD-1499B60DB8EF}" type="presOf" srcId="{DBFC0963-4BEB-4D28-B529-C9C1A8677705}" destId="{9F1897FF-E4F1-499D-BD17-10F89C638395}" srcOrd="0" destOrd="0" presId="urn:microsoft.com/office/officeart/2005/8/layout/radial5"/>
    <dgm:cxn modelId="{39351E02-320B-46B8-9155-ED57EC2FD9FF}" type="presOf" srcId="{FB3BDC76-67F1-43CC-BD4D-66852179AB53}" destId="{7F21E888-6477-4B75-A65F-BCF3762AD09F}" srcOrd="0" destOrd="0" presId="urn:microsoft.com/office/officeart/2005/8/layout/radial5"/>
    <dgm:cxn modelId="{EB1371EC-7AB9-431C-97CA-9C6512F9ABBD}" type="presOf" srcId="{BD04C8ED-B4AB-46A0-87FF-61134C4A52EE}" destId="{B021CEC9-7C6E-422A-8B39-5323D5C223B6}" srcOrd="0" destOrd="0" presId="urn:microsoft.com/office/officeart/2005/8/layout/radial5"/>
    <dgm:cxn modelId="{8C4497E7-71CC-4501-B7E6-080ECD0D7EDC}" type="presOf" srcId="{01377803-ED37-4A61-B76B-B7E24F66CFE2}" destId="{156D1613-F12E-4F1B-A91B-3E2CEF5A5416}" srcOrd="0" destOrd="0" presId="urn:microsoft.com/office/officeart/2005/8/layout/radial5"/>
    <dgm:cxn modelId="{DD6FE7E7-DEFA-4B90-BEA0-28CDA708A3CE}" srcId="{5B2D61F9-F71C-4BBC-884C-73F31790381C}" destId="{FB3BDC76-67F1-43CC-BD4D-66852179AB53}" srcOrd="3" destOrd="0" parTransId="{01377803-ED37-4A61-B76B-B7E24F66CFE2}" sibTransId="{DE83C7E8-50DC-45E2-8D3D-9EB9ADE43450}"/>
    <dgm:cxn modelId="{CF26174A-9B8E-4547-9385-663DCA528FC8}" type="presParOf" srcId="{B021CEC9-7C6E-422A-8B39-5323D5C223B6}" destId="{7C2DC3D2-8A2F-4777-B8F8-BEC6D42AFD46}" srcOrd="0" destOrd="0" presId="urn:microsoft.com/office/officeart/2005/8/layout/radial5"/>
    <dgm:cxn modelId="{D9FE44A8-631A-42C2-89FB-6F862E22FF95}" type="presParOf" srcId="{B021CEC9-7C6E-422A-8B39-5323D5C223B6}" destId="{C494E4B9-92AC-4449-B6CD-D328CB7D1DAA}" srcOrd="1" destOrd="0" presId="urn:microsoft.com/office/officeart/2005/8/layout/radial5"/>
    <dgm:cxn modelId="{DCC0A5DC-C50D-406C-A827-3E12FFD37904}" type="presParOf" srcId="{C494E4B9-92AC-4449-B6CD-D328CB7D1DAA}" destId="{D9665884-CE46-4585-A8DC-F68186418754}" srcOrd="0" destOrd="0" presId="urn:microsoft.com/office/officeart/2005/8/layout/radial5"/>
    <dgm:cxn modelId="{9E47CBE9-BDE0-4A6B-A585-1456AE6C845A}" type="presParOf" srcId="{B021CEC9-7C6E-422A-8B39-5323D5C223B6}" destId="{5EBEB95A-E063-4B89-AA63-7DBAF59EB217}" srcOrd="2" destOrd="0" presId="urn:microsoft.com/office/officeart/2005/8/layout/radial5"/>
    <dgm:cxn modelId="{FD6E7287-1B88-4739-8B04-285151194064}" type="presParOf" srcId="{B021CEC9-7C6E-422A-8B39-5323D5C223B6}" destId="{9F1897FF-E4F1-499D-BD17-10F89C638395}" srcOrd="3" destOrd="0" presId="urn:microsoft.com/office/officeart/2005/8/layout/radial5"/>
    <dgm:cxn modelId="{340522EF-5C2A-49F1-A656-4B44743C6DF2}" type="presParOf" srcId="{9F1897FF-E4F1-499D-BD17-10F89C638395}" destId="{C3669EAD-CC13-4DD8-A975-2F2DC44E8680}" srcOrd="0" destOrd="0" presId="urn:microsoft.com/office/officeart/2005/8/layout/radial5"/>
    <dgm:cxn modelId="{9BB86176-547B-4035-A37E-4F09D1F165BE}" type="presParOf" srcId="{B021CEC9-7C6E-422A-8B39-5323D5C223B6}" destId="{6395F182-3078-40DA-AC32-CDA85B4A8972}" srcOrd="4" destOrd="0" presId="urn:microsoft.com/office/officeart/2005/8/layout/radial5"/>
    <dgm:cxn modelId="{B679D35E-CFF4-47B7-BD8E-4F84F4E1ED90}" type="presParOf" srcId="{B021CEC9-7C6E-422A-8B39-5323D5C223B6}" destId="{CE27482F-BC8C-46FF-84B0-EC67A4C9B1FE}" srcOrd="5" destOrd="0" presId="urn:microsoft.com/office/officeart/2005/8/layout/radial5"/>
    <dgm:cxn modelId="{83B8FB06-8925-4F6A-AF8E-A81936340291}" type="presParOf" srcId="{CE27482F-BC8C-46FF-84B0-EC67A4C9B1FE}" destId="{B5A5D8F8-5356-41F8-B742-FF80AA949B9E}" srcOrd="0" destOrd="0" presId="urn:microsoft.com/office/officeart/2005/8/layout/radial5"/>
    <dgm:cxn modelId="{168C518C-EAF3-404C-8D36-17608AE9A49C}" type="presParOf" srcId="{B021CEC9-7C6E-422A-8B39-5323D5C223B6}" destId="{2FAA9C56-6D41-4F09-ADE8-60198B7EF595}" srcOrd="6" destOrd="0" presId="urn:microsoft.com/office/officeart/2005/8/layout/radial5"/>
    <dgm:cxn modelId="{371156EC-818D-488C-A15C-10AF647F1514}" type="presParOf" srcId="{B021CEC9-7C6E-422A-8B39-5323D5C223B6}" destId="{156D1613-F12E-4F1B-A91B-3E2CEF5A5416}" srcOrd="7" destOrd="0" presId="urn:microsoft.com/office/officeart/2005/8/layout/radial5"/>
    <dgm:cxn modelId="{F7D85B92-5888-42E4-9A35-5C61FE5974E2}" type="presParOf" srcId="{156D1613-F12E-4F1B-A91B-3E2CEF5A5416}" destId="{2316315F-FDD8-472D-B5F0-B9E9C5399A70}" srcOrd="0" destOrd="0" presId="urn:microsoft.com/office/officeart/2005/8/layout/radial5"/>
    <dgm:cxn modelId="{D69D7E32-2D50-4711-BF69-82C14B7B471C}" type="presParOf" srcId="{B021CEC9-7C6E-422A-8B39-5323D5C223B6}" destId="{7F21E888-6477-4B75-A65F-BCF3762AD09F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DC3D2-8A2F-4777-B8F8-BEC6D42AFD46}">
      <dsp:nvSpPr>
        <dsp:cNvPr id="0" name=""/>
        <dsp:cNvSpPr/>
      </dsp:nvSpPr>
      <dsp:spPr>
        <a:xfrm>
          <a:off x="3276618" y="1905011"/>
          <a:ext cx="1360847" cy="1360847"/>
        </a:xfrm>
        <a:prstGeom prst="ellipse">
          <a:avLst/>
        </a:prstGeom>
        <a:solidFill>
          <a:srgbClr val="7030A0"/>
        </a:solidFill>
        <a:ln w="571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1" kern="1200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rPr>
            <a:t>নাগরিক</a:t>
          </a:r>
          <a:endParaRPr lang="en-US" sz="2800" b="1" kern="1200" dirty="0">
            <a:solidFill>
              <a:schemeClr val="accent6">
                <a:lumMod val="20000"/>
                <a:lumOff val="80000"/>
              </a:schemeClr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3475909" y="2104302"/>
        <a:ext cx="962265" cy="962265"/>
      </dsp:txXfrm>
    </dsp:sp>
    <dsp:sp modelId="{C494E4B9-92AC-4449-B6CD-D328CB7D1DAA}">
      <dsp:nvSpPr>
        <dsp:cNvPr id="0" name=""/>
        <dsp:cNvSpPr/>
      </dsp:nvSpPr>
      <dsp:spPr>
        <a:xfrm rot="16158262">
          <a:off x="3686397" y="1399444"/>
          <a:ext cx="518106" cy="462688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3756643" y="1561380"/>
        <a:ext cx="379300" cy="277612"/>
      </dsp:txXfrm>
    </dsp:sp>
    <dsp:sp modelId="{5EBEB95A-E063-4B89-AA63-7DBAF59EB217}">
      <dsp:nvSpPr>
        <dsp:cNvPr id="0" name=""/>
        <dsp:cNvSpPr/>
      </dsp:nvSpPr>
      <dsp:spPr>
        <a:xfrm>
          <a:off x="2667000" y="11770"/>
          <a:ext cx="2533706" cy="1327792"/>
        </a:xfrm>
        <a:prstGeom prst="ellipse">
          <a:avLst/>
        </a:prstGeom>
        <a:solidFill>
          <a:srgbClr val="002060"/>
        </a:solidFill>
        <a:ln w="76200" cap="flat" cmpd="sng" algn="ctr">
          <a:solidFill>
            <a:scrgbClr r="0" g="0" b="0"/>
          </a:solidFill>
          <a:prstDash val="solid"/>
        </a:ln>
        <a:effectLst>
          <a:glow rad="1397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1" kern="1200" dirty="0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rPr>
            <a:t>রাষ্ট্রের প্রতি আনুগত্য</a:t>
          </a:r>
          <a:endParaRPr lang="en-US" sz="2800" b="1" kern="1200" dirty="0"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3038053" y="206221"/>
        <a:ext cx="1791600" cy="938890"/>
      </dsp:txXfrm>
    </dsp:sp>
    <dsp:sp modelId="{9F1897FF-E4F1-499D-BD17-10F89C638395}">
      <dsp:nvSpPr>
        <dsp:cNvPr id="0" name=""/>
        <dsp:cNvSpPr/>
      </dsp:nvSpPr>
      <dsp:spPr>
        <a:xfrm rot="21599986">
          <a:off x="4669998" y="2364113"/>
          <a:ext cx="581279" cy="462688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669998" y="2456651"/>
        <a:ext cx="442473" cy="277612"/>
      </dsp:txXfrm>
    </dsp:sp>
    <dsp:sp modelId="{6395F182-3078-40DA-AC32-CDA85B4A8972}">
      <dsp:nvSpPr>
        <dsp:cNvPr id="0" name=""/>
        <dsp:cNvSpPr/>
      </dsp:nvSpPr>
      <dsp:spPr>
        <a:xfrm>
          <a:off x="5181600" y="1905001"/>
          <a:ext cx="2250854" cy="1360847"/>
        </a:xfrm>
        <a:prstGeom prst="ellipse">
          <a:avLst/>
        </a:prstGeom>
        <a:solidFill>
          <a:srgbClr val="002060"/>
        </a:solidFill>
        <a:ln w="57150" cap="flat" cmpd="sng" algn="ctr">
          <a:solidFill>
            <a:schemeClr val="tx1"/>
          </a:solidFill>
          <a:prstDash val="solid"/>
        </a:ln>
        <a:effectLst>
          <a:glow rad="1397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rPr>
            <a:t>রাষ্ট্রের প্রতি দায়িত্ব ও কর্তব্য</a:t>
          </a:r>
          <a:endParaRPr lang="en-US" sz="2400" b="1" kern="1200" dirty="0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5511230" y="2104292"/>
        <a:ext cx="1591594" cy="962265"/>
      </dsp:txXfrm>
    </dsp:sp>
    <dsp:sp modelId="{CE27482F-BC8C-46FF-84B0-EC67A4C9B1FE}">
      <dsp:nvSpPr>
        <dsp:cNvPr id="0" name=""/>
        <dsp:cNvSpPr/>
      </dsp:nvSpPr>
      <dsp:spPr>
        <a:xfrm rot="5441865">
          <a:off x="3695898" y="3328953"/>
          <a:ext cx="561556" cy="462688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3766146" y="3352093"/>
        <a:ext cx="422750" cy="277612"/>
      </dsp:txXfrm>
    </dsp:sp>
    <dsp:sp modelId="{2FAA9C56-6D41-4F09-ADE8-60198B7EF595}">
      <dsp:nvSpPr>
        <dsp:cNvPr id="0" name=""/>
        <dsp:cNvSpPr/>
      </dsp:nvSpPr>
      <dsp:spPr>
        <a:xfrm>
          <a:off x="2761355" y="3808982"/>
          <a:ext cx="2344998" cy="1360847"/>
        </a:xfrm>
        <a:prstGeom prst="ellipse">
          <a:avLst/>
        </a:prstGeom>
        <a:solidFill>
          <a:srgbClr val="002060"/>
        </a:solidFill>
        <a:ln w="76200" cap="flat" cmpd="sng" algn="ctr">
          <a:solidFill>
            <a:scrgbClr r="0" g="0" b="0"/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rPr>
            <a:t>রাষ্ট্র থেকে রাজনৈতিক ও সামাজিক অধিকার লাভ</a:t>
          </a:r>
          <a:endParaRPr lang="en-US" sz="2400" b="1" kern="1200" dirty="0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3104772" y="4008273"/>
        <a:ext cx="1658164" cy="962265"/>
      </dsp:txXfrm>
    </dsp:sp>
    <dsp:sp modelId="{156D1613-F12E-4F1B-A91B-3E2CEF5A5416}">
      <dsp:nvSpPr>
        <dsp:cNvPr id="0" name=""/>
        <dsp:cNvSpPr/>
      </dsp:nvSpPr>
      <dsp:spPr>
        <a:xfrm rot="10806911">
          <a:off x="2591264" y="2362851"/>
          <a:ext cx="650240" cy="462688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solidFill>
            <a:srgbClr val="00B0F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2730070" y="2455529"/>
        <a:ext cx="511434" cy="277612"/>
      </dsp:txXfrm>
    </dsp:sp>
    <dsp:sp modelId="{7F21E888-6477-4B75-A65F-BCF3762AD09F}">
      <dsp:nvSpPr>
        <dsp:cNvPr id="0" name=""/>
        <dsp:cNvSpPr/>
      </dsp:nvSpPr>
      <dsp:spPr>
        <a:xfrm>
          <a:off x="483079" y="2116332"/>
          <a:ext cx="2060472" cy="1360847"/>
        </a:xfrm>
        <a:prstGeom prst="ellipse">
          <a:avLst/>
        </a:prstGeom>
        <a:solidFill>
          <a:srgbClr val="002060"/>
        </a:solidFill>
        <a:ln w="76200" cap="flat" cmpd="sng" algn="ctr">
          <a:solidFill>
            <a:scrgbClr r="0" g="0" b="0"/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rPr>
            <a:t>রাষ্ট্রের</a:t>
          </a:r>
          <a:r>
            <a:rPr lang="en-US" sz="2800" b="1" kern="1200" dirty="0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BD" sz="2800" b="1" kern="1200" dirty="0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rPr>
            <a:t>স্থায়ী বাসিন্দা</a:t>
          </a:r>
          <a:endParaRPr lang="en-US" sz="2800" b="1" kern="1200" dirty="0"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784828" y="2315623"/>
        <a:ext cx="1456974" cy="962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5E61B-AFB7-4045-A877-A3E1DAC0744A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1C5FE-6B3F-445F-82BC-A199E91AA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85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53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35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n-BD" dirty="0" smtClean="0"/>
              <a:t>অতীতের</a:t>
            </a:r>
            <a:r>
              <a:rPr lang="bn-BD" baseline="0" dirty="0" smtClean="0"/>
              <a:t> নগর - রাষ্ট্রের প্রেক্ষিতে বর্তমানের রাষ্ট্র গুলি গড়ে উঠেছে চিত্রের মাধ্যমে শিক্ষক তুলে ধরতে পারবেন।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99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57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n-BD" b="1" dirty="0" smtClean="0"/>
              <a:t>শিক্ষক বর্তমানের</a:t>
            </a:r>
            <a:r>
              <a:rPr lang="bn-BD" b="1" baseline="0" dirty="0" smtClean="0"/>
              <a:t> বিভিন্ন দেশের মানচিত্র এবং নগর রাষ্ট্রের মানচিত্র দেখিয়ে তুলনামূলক আলোচনা করতে পারেন।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03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30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তার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ক্লাসের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অনুযায়ী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একক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কাজ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দেওয়ার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আগে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নির্ধারণ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দিয়ে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তারপর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নিজ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নিজ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খাতায়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লিখতে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বলা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যেতে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8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একজন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নাগরিক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গেলে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বৈশিষ্ট্য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থাকা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দরকার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সেইগুলি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বুঝানো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15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একজন</a:t>
            </a:r>
            <a:r>
              <a:rPr lang="en-US" dirty="0" smtClean="0"/>
              <a:t> </a:t>
            </a:r>
            <a:r>
              <a:rPr lang="en-US" dirty="0" err="1" smtClean="0"/>
              <a:t>নাগরিকে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রাষ্ট্রে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বসবাস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দায়িত্ব</a:t>
            </a:r>
            <a:r>
              <a:rPr lang="en-US" baseline="0" dirty="0" smtClean="0"/>
              <a:t> ও </a:t>
            </a:r>
            <a:r>
              <a:rPr lang="en-US" baseline="0" dirty="0" err="1" smtClean="0"/>
              <a:t>কর্তব্যগুলি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পালন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সেগুলি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81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রাষ্ট্র থেকে রাজনৈতিক ও সামাজিক অধিকার লাভ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বলতে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কি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বুঝানো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হয়েছে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সেগুলি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তুলে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ধরা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হলো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46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শিক্ষক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ইচ্ছা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করলে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শিক্ষার্থী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অনুযায়ী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চারটা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পাচটা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ভাগে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ভাগ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দিতে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পারেন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20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পাঠ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সংশ্লিষ্ট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বিষয়ের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সাথে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সম্পর্ক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রেখে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ছবিটা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স্বাগতমে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সংযুক্ত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হয়েছে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60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মূল্যায়নের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বিভিন্ন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পদ্ধতি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ব্যবহার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952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41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39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শিক্ষকের </a:t>
            </a:r>
            <a:r>
              <a:rPr kumimoji="0" lang="bn-BD" sz="2400" b="1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ভিডি ও আই</a:t>
            </a:r>
            <a:r>
              <a:rPr kumimoji="0" lang="en-US" sz="2400" b="1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kumimoji="0" lang="bn-BD" sz="2400" b="1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নের উপর ক্লিক করতে হবে । ভিডিওটি দেখে বাংলাদেশের </a:t>
            </a:r>
            <a:r>
              <a:rPr kumimoji="0" lang="bn-BD" sz="2400" b="1" i="0" u="none" strike="noStrike" kern="1200" cap="none" spc="50" normalizeH="0" baseline="0" noProof="0" dirty="0" smtClean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নাগরিক ও নাগরিকত্বের ধারণা </a:t>
            </a:r>
            <a:r>
              <a:rPr kumimoji="0" lang="bn-BD" sz="2400" b="1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জানাতে</a:t>
            </a:r>
            <a:endParaRPr kumimoji="0" lang="en-US" sz="2400" b="1" i="0" u="none" strike="noStrike" kern="1200" cap="none" spc="50" normalizeH="0" baseline="0" noProof="0" dirty="0" smtClean="0">
              <a:ln w="13500">
                <a:solidFill>
                  <a:srgbClr val="002060">
                    <a:alpha val="6500"/>
                  </a:srgbClr>
                </a:solidFill>
                <a:prstDash val="solid"/>
              </a:ln>
              <a:solidFill>
                <a:srgbClr val="00206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400" b="1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পারবেন ।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algn="ctr"/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01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বাংলাদেশের</a:t>
            </a:r>
            <a:r>
              <a:rPr lang="bn-BD" baseline="0" dirty="0" smtClean="0"/>
              <a:t> নাগরিক হচ্ছে দেশের সব চেয়ে ক্ষমতাধর ব্যাক্তি থেকে শুরু করে সর্ব নিম্ন পর্যায়ে মানুষ ও  যে রাষ্ট্র নাগরিক সেটি শিক্ষক চিত্রের মাধ্যমে তুলে ধরতে পারেন।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81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শ্রেণী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কক্ষে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পাঠ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দেওয়ার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শিখনফল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হাইড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রাখতে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,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আবার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ইচ্ছে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করলে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দেখাতে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60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বাংলাদেশের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প্রতি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আস্থা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রেখে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আনুগত্য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স্বীকার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রাষ্ট্রে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নিয়ম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কানুন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পালন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নাগরিক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পর্যায়ের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87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বর্তমানের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প্রেক্ষিতে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দেশের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প্রধান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প্রধান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রাজনীতিক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দলের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নমূনা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দেওয়া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58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বাংলাদেশে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বিভিন্ন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পর্যায়ের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মানুষ</a:t>
            </a:r>
            <a:r>
              <a:rPr lang="en-US" baseline="0" dirty="0" smtClean="0"/>
              <a:t> এ </a:t>
            </a:r>
            <a:r>
              <a:rPr lang="en-US" baseline="0" dirty="0" err="1" smtClean="0"/>
              <a:t>দেশের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নাগরিক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হয়ছে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74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1C5FE-6B3F-445F-82BC-A199E91AA6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44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88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451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469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31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36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21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027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86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27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12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0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22412" y="762000"/>
            <a:ext cx="9144000" cy="6096000"/>
          </a:xfrm>
          <a:prstGeom prst="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89506"/>
            <a:ext cx="888998" cy="533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" y="116819"/>
            <a:ext cx="498101" cy="498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36" y="10925"/>
            <a:ext cx="690563" cy="69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2" y="51406"/>
            <a:ext cx="698687" cy="563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6256" y="913638"/>
            <a:ext cx="3664744" cy="2286762"/>
          </a:xfrm>
          <a:prstGeom prst="rect">
            <a:avLst/>
          </a:prstGeom>
          <a:ln w="38100">
            <a:solidFill>
              <a:srgbClr val="7030A0"/>
            </a:solidFill>
            <a:prstDash val="sysDot"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356349"/>
            <a:ext cx="4191000" cy="408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0070C0"/>
                </a:solidFill>
              </a:defRPr>
            </a:lvl1pPr>
          </a:lstStyle>
          <a:p>
            <a:r>
              <a:rPr lang="en-US" dirty="0" err="1" smtClean="0"/>
              <a:t>Mst</a:t>
            </a:r>
            <a:r>
              <a:rPr lang="en-US" dirty="0" smtClean="0"/>
              <a:t>. </a:t>
            </a:r>
            <a:r>
              <a:rPr lang="en-US" dirty="0" err="1" smtClean="0"/>
              <a:t>Nargis</a:t>
            </a:r>
            <a:r>
              <a:rPr lang="en-US" dirty="0" smtClean="0"/>
              <a:t> </a:t>
            </a:r>
            <a:r>
              <a:rPr lang="en-US" dirty="0" err="1" smtClean="0"/>
              <a:t>ara</a:t>
            </a:r>
            <a:r>
              <a:rPr lang="en-US" dirty="0" smtClean="0"/>
              <a:t>  </a:t>
            </a:r>
            <a:r>
              <a:rPr lang="en-US" dirty="0" err="1" smtClean="0"/>
              <a:t>jadukhali</a:t>
            </a:r>
            <a:r>
              <a:rPr lang="en-US" dirty="0" smtClean="0"/>
              <a:t> school and college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30554" cy="381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23838"/>
            <a:ext cx="442912" cy="413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" name="Picture 19">
            <a:hlinkClick r:id="" action="ppaction://hlinkshowjump?jump=endshow"/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1" y="37277"/>
            <a:ext cx="531754" cy="531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Action Button: Home 20">
            <a:hlinkClick r:id="" action="ppaction://hlinkshowjump?jump=firstslide" highlightClick="1"/>
          </p:cNvPr>
          <p:cNvSpPr/>
          <p:nvPr userDrawn="1"/>
        </p:nvSpPr>
        <p:spPr>
          <a:xfrm>
            <a:off x="8502887" y="37277"/>
            <a:ext cx="521208" cy="531754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Action Button: End 21">
            <a:hlinkClick r:id="" action="ppaction://hlinkshowjump?jump=lastslide" highlightClick="1"/>
          </p:cNvPr>
          <p:cNvSpPr/>
          <p:nvPr userDrawn="1"/>
        </p:nvSpPr>
        <p:spPr>
          <a:xfrm>
            <a:off x="8490424" y="6437372"/>
            <a:ext cx="464329" cy="327226"/>
          </a:xfrm>
          <a:prstGeom prst="actionButtonE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Action Button: Beginning 22">
            <a:hlinkClick r:id="" action="ppaction://hlinkshowjump?jump=firstslide" highlightClick="1"/>
          </p:cNvPr>
          <p:cNvSpPr/>
          <p:nvPr userDrawn="1"/>
        </p:nvSpPr>
        <p:spPr>
          <a:xfrm>
            <a:off x="8006890" y="6437373"/>
            <a:ext cx="476792" cy="327226"/>
          </a:xfrm>
          <a:prstGeom prst="actionButtonBeginning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Action Button: Forward or Next 23">
            <a:hlinkClick r:id="" action="ppaction://hlinkshowjump?jump=nextslide" highlightClick="1"/>
          </p:cNvPr>
          <p:cNvSpPr/>
          <p:nvPr userDrawn="1"/>
        </p:nvSpPr>
        <p:spPr>
          <a:xfrm>
            <a:off x="7506818" y="6437373"/>
            <a:ext cx="500072" cy="300337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Action Button: Back or Previous 24">
            <a:hlinkClick r:id="" action="ppaction://hlinkshowjump?jump=previousslide" highlightClick="1"/>
          </p:cNvPr>
          <p:cNvSpPr/>
          <p:nvPr userDrawn="1"/>
        </p:nvSpPr>
        <p:spPr>
          <a:xfrm>
            <a:off x="7068668" y="6437372"/>
            <a:ext cx="432816" cy="300339"/>
          </a:xfrm>
          <a:prstGeom prst="actionButtonBackPrevious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5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8.jpe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7.jp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18.jp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2.jpg"/><Relationship Id="rId4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8.jpe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22.jp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mailto:nargisara1@gmai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2192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u="sng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 স্লাইডটি সম্মানিত শিক্ষক মন্ডলীর জন্য তাই স্লাইডটি হাইড করে রাখা হল।</a:t>
            </a:r>
          </a:p>
          <a:p>
            <a:endParaRPr lang="en-US" sz="2400" b="1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667000"/>
            <a:ext cx="8077200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শিক্ষকবৃন্দের শ্রে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কক্ষে পাঠ দেওয়ার সুবিধার্থে স্লাইডের নিচে প্রয়োজনমত পরামর্শ দেওয়া হয়েছ অর্থাৎ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slide notes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দেওয়া হয়েছে।শিক্ষকমন্ডলী ক্লাসে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উপস্থাপনের পূবে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পাঠ্যপুস্তক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পাঠের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মিলিয়ে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নিতে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অনুরোধ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F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দিয়ে উপস্থাপনা করতে হবে।</a:t>
            </a:r>
            <a:endParaRPr lang="en-US" sz="4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241" y="5297121"/>
            <a:ext cx="8077200" cy="10772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bn-BD" sz="3200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পাশাপাশি আপনার নিজস্ব চিন্তা-চেতনা কনটেন্টকে আরো বেশী </a:t>
            </a:r>
            <a:r>
              <a:rPr lang="bn-BD" sz="3200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ফলপ্র</a:t>
            </a:r>
            <a:r>
              <a:rPr lang="en-US" sz="3200" dirty="0" err="1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সূ</a:t>
            </a:r>
            <a:r>
              <a:rPr lang="bn-BD" sz="3200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করতে পারবেন বলে আশা করি...</a:t>
            </a:r>
            <a:endParaRPr lang="en-US" sz="3200" dirty="0">
              <a:ln>
                <a:solidFill>
                  <a:srgbClr val="002060"/>
                </a:solidFill>
              </a:ln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9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0745" y="115669"/>
            <a:ext cx="426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b="1" u="sng" dirty="0" smtClean="0">
                <a:ln>
                  <a:solidFill>
                    <a:srgbClr val="C0000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দেশের নাগরিক</a:t>
            </a:r>
            <a:endParaRPr lang="en-US" sz="3600" b="1" u="sng" dirty="0">
              <a:ln>
                <a:solidFill>
                  <a:srgbClr val="C0000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7" y="762000"/>
            <a:ext cx="8758733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" y="894276"/>
            <a:ext cx="8938861" cy="580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891648"/>
            <a:ext cx="8534400" cy="538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7" y="818076"/>
            <a:ext cx="8996667" cy="5953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0890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52400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 উপজাতিরাও এদেশের নাগরিক -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11" y="3554338"/>
            <a:ext cx="4599590" cy="3066715"/>
          </a:xfrm>
          <a:prstGeom prst="roundRect">
            <a:avLst>
              <a:gd name="adj" fmla="val 16667"/>
            </a:avLst>
          </a:prstGeom>
          <a:ln w="76200">
            <a:solidFill>
              <a:srgbClr val="C0000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4" y="695132"/>
            <a:ext cx="4185746" cy="3000374"/>
          </a:xfrm>
          <a:prstGeom prst="roundRect">
            <a:avLst>
              <a:gd name="adj" fmla="val 16667"/>
            </a:avLst>
          </a:prstGeom>
          <a:ln w="76200">
            <a:solidFill>
              <a:srgbClr val="FF000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78" y="729291"/>
            <a:ext cx="4498428" cy="3000375"/>
          </a:xfrm>
          <a:prstGeom prst="roundRect">
            <a:avLst>
              <a:gd name="adj" fmla="val 16667"/>
            </a:avLst>
          </a:prstGeom>
          <a:ln w="76200">
            <a:solidFill>
              <a:srgbClr val="C0000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4" y="3695507"/>
            <a:ext cx="4081956" cy="2925546"/>
          </a:xfrm>
          <a:prstGeom prst="roundRect">
            <a:avLst>
              <a:gd name="adj" fmla="val 16667"/>
            </a:avLst>
          </a:prstGeom>
          <a:ln w="76200">
            <a:solidFill>
              <a:srgbClr val="C0000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13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39666"/>
            <a:ext cx="8915400" cy="55849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54891"/>
            <a:ext cx="5412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n>
                  <a:solidFill>
                    <a:srgbClr val="0070C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দেশের নিম্ন আয়ের মানুষরাও</a:t>
            </a:r>
            <a:r>
              <a:rPr lang="en-US" sz="3200" b="1" dirty="0" smtClean="0">
                <a:ln>
                  <a:solidFill>
                    <a:srgbClr val="0070C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n>
                  <a:solidFill>
                    <a:srgbClr val="0070C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নাগরিক</a:t>
            </a:r>
            <a:r>
              <a:rPr lang="bn-BD" sz="3200" b="1" dirty="0" smtClean="0">
                <a:ln>
                  <a:solidFill>
                    <a:srgbClr val="0070C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- </a:t>
            </a:r>
            <a:endParaRPr lang="en-US" sz="3200" b="1" dirty="0">
              <a:ln>
                <a:solidFill>
                  <a:srgbClr val="0070C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247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4352924"/>
            <a:ext cx="2979354" cy="1912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476500"/>
            <a:ext cx="3333748" cy="1876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4352924"/>
            <a:ext cx="3300414" cy="1912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224" y="876300"/>
            <a:ext cx="2738931" cy="16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371600" y="2286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আইন শৃংখলা বাহিনীর</a:t>
            </a:r>
            <a:r>
              <a:rPr lang="en-US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সদস্যরাও</a:t>
            </a:r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দেশের নাগরিক -</a:t>
            </a:r>
            <a:endParaRPr lang="en-US" sz="2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20" y="990600"/>
            <a:ext cx="2695575" cy="1695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35572" y="2801758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আর্মি</a:t>
            </a:r>
            <a:endParaRPr lang="en-US" sz="3200" b="1" dirty="0">
              <a:ln>
                <a:solidFill>
                  <a:srgbClr val="7030A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2550072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বডার র্গাড</a:t>
            </a:r>
            <a:endParaRPr lang="en-US" sz="3200" b="1" dirty="0">
              <a:ln>
                <a:solidFill>
                  <a:srgbClr val="7030A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" y="6157756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নৌ-বাহিনী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0224" y="6157757"/>
            <a:ext cx="2045576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পুলিশ বাহিনী</a:t>
            </a:r>
            <a:endParaRPr lang="en-US" sz="32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62374" y="4352924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বিমান বাহিনী</a:t>
            </a:r>
            <a:endParaRPr lang="en-US" sz="3200" b="1" dirty="0">
              <a:ln>
                <a:solidFill>
                  <a:srgbClr val="7030A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2375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79" y="757236"/>
            <a:ext cx="4452938" cy="3457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2" y="757237"/>
            <a:ext cx="4548187" cy="3439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218296" y="110906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অতীতের নগরকে কেন্দ্র করে রাষ্ট্র -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44958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অতীতের নগর</a:t>
            </a:r>
            <a:r>
              <a:rPr lang="en-US" sz="32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bn-BD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ছোট ছোট কত</a:t>
            </a:r>
            <a:r>
              <a:rPr lang="en-US" sz="3200" b="1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en-US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ক্ষুদ্র গোত্র নিয়ে গড়ে উঠতো </a:t>
            </a:r>
            <a:r>
              <a:rPr lang="en-US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 তার আয়তন ছিল সীমিত আকারে</a:t>
            </a:r>
            <a:r>
              <a:rPr lang="en-US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endParaRPr lang="en-US" sz="32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09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27492"/>
            <a:ext cx="4953000" cy="3662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4800" y="5029200"/>
            <a:ext cx="82534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bn-BD" dirty="0" smtClean="0"/>
              <a:t> </a:t>
            </a:r>
            <a:r>
              <a:rPr lang="bn-BD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প্রাচীনকালে অনেক সময় বল প্রয়োগের মাধ্যমে</a:t>
            </a:r>
            <a:r>
              <a:rPr lang="en-US" sz="3200" b="1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r>
              <a:rPr lang="bn-BD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নগর রাষ্ট্র গড়ে উঠেছে ।</a:t>
            </a:r>
            <a:endParaRPr lang="en-US" sz="32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0234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4572000" cy="36125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801414"/>
            <a:ext cx="3810000" cy="3649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86000" y="110357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u="sng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বর্তমানের রাষ্ট্রগুলো</a:t>
            </a:r>
            <a:endParaRPr lang="en-US" sz="3200" b="1" u="sng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029200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5"/>
              </a:buBlip>
            </a:pPr>
            <a:r>
              <a:rPr lang="bn-BD" sz="32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বর্তমানের রাষ্ট্রগ</a:t>
            </a:r>
            <a:r>
              <a:rPr lang="en-US" sz="3200" b="1" dirty="0" err="1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ুলো</a:t>
            </a:r>
            <a:r>
              <a:rPr lang="en-US" sz="32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হচ্ছে আয়তনে অনেক বড় এবং লোক সংখ্যার দিক থেকে অনেক বেশি। যেমন-</a:t>
            </a:r>
            <a:endParaRPr lang="en-US" sz="3200" b="1" dirty="0">
              <a:ln>
                <a:solidFill>
                  <a:srgbClr val="7030A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262610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</a:t>
            </a:r>
            <a:endParaRPr lang="en-US" sz="4000" b="1" dirty="0">
              <a:solidFill>
                <a:schemeClr val="accent1">
                  <a:lumMod val="20000"/>
                  <a:lumOff val="8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0" y="3333989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ভারত</a:t>
            </a:r>
            <a:endParaRPr lang="en-US" sz="40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930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6" y="838199"/>
            <a:ext cx="4419600" cy="3352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819806"/>
            <a:ext cx="4572000" cy="3352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281422" y="221168"/>
            <a:ext cx="25811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32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বর্তমানের রাষ্ট্রগুলো</a:t>
            </a:r>
            <a:endParaRPr lang="en-US" sz="32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186" y="5029200"/>
            <a:ext cx="89548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Blip>
                <a:blip r:embed="rId5"/>
              </a:buBlip>
            </a:pPr>
            <a:r>
              <a:rPr lang="bn-BD" sz="4000" b="1" dirty="0" smtClean="0">
                <a:ln>
                  <a:solidFill>
                    <a:srgbClr val="00B05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জনসংখ্যার দিক থেকে অনেক বেশি এবং আয়তনে অনেক বড়।</a:t>
            </a:r>
            <a:endParaRPr lang="en-US" sz="4000" b="1" dirty="0">
              <a:ln>
                <a:solidFill>
                  <a:srgbClr val="00B050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80490"/>
            <a:ext cx="9067800" cy="39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1098" y="86164"/>
            <a:ext cx="1919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7" y="749654"/>
            <a:ext cx="2828925" cy="2157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01356" y="6019800"/>
            <a:ext cx="2483372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bn-BD" sz="36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সময়ঃ- ৭ মিনিট</a:t>
            </a:r>
            <a:endParaRPr lang="en-US" sz="36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3505200"/>
            <a:ext cx="9008528" cy="22098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0783" y="4410164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bn-BD" dirty="0" smtClean="0"/>
              <a:t> </a:t>
            </a:r>
            <a:r>
              <a:rPr lang="bn-BD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অতীতের রাষ্ট্র ব্যবস্থা কেমন ছিল, বর্তমানের সাথে কতটুকু মিল আছে ।</a:t>
            </a:r>
            <a:r>
              <a:rPr lang="en-US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নিজের চিন্তার আলোকে তুলে ধর। </a:t>
            </a:r>
            <a:endParaRPr lang="en-US" sz="3600" b="1" dirty="0">
              <a:solidFill>
                <a:schemeClr val="accent2">
                  <a:lumMod val="20000"/>
                  <a:lumOff val="8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906" y="794050"/>
            <a:ext cx="699822" cy="271115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94050"/>
            <a:ext cx="70167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13959"/>
            <a:ext cx="2533820" cy="1993108"/>
          </a:xfrm>
          <a:prstGeom prst="rect">
            <a:avLst/>
          </a:prstGeom>
          <a:ln w="76200">
            <a:solidFill>
              <a:srgbClr val="C0000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1034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5738" y="55179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নাগরিকের প্রধান বৈশিষ্ট্য</a:t>
            </a:r>
            <a:endParaRPr lang="en-US" sz="3600" b="1" dirty="0">
              <a:ln>
                <a:solidFill>
                  <a:schemeClr val="accent2">
                    <a:lumMod val="50000"/>
                  </a:schemeClr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3019293"/>
              </p:ext>
            </p:extLst>
          </p:nvPr>
        </p:nvGraphicFramePr>
        <p:xfrm>
          <a:off x="685800" y="1066800"/>
          <a:ext cx="79629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337" y="718588"/>
            <a:ext cx="474663" cy="613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" y="805054"/>
            <a:ext cx="476250" cy="605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3199" y="2627116"/>
            <a:ext cx="315974" cy="814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2" y="766659"/>
            <a:ext cx="86212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231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2" y="762000"/>
            <a:ext cx="8925813" cy="601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838200" y="2151728"/>
            <a:ext cx="693420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0" algn="ctr"/>
            <a:r>
              <a:rPr lang="bn-BD" sz="8000" b="1" kern="10" spc="150" dirty="0">
                <a:ln w="11430"/>
                <a:solidFill>
                  <a:srgbClr val="F8F8F8"/>
                </a:solidFill>
                <a:effectLst>
                  <a:glow rad="101600">
                    <a:schemeClr val="accent4">
                      <a:alpha val="6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সবাইকে শুভেচ্ছা </a:t>
            </a:r>
            <a:endParaRPr lang="en-US" sz="8000" b="1" kern="10" spc="150" dirty="0">
              <a:ln w="11430"/>
              <a:solidFill>
                <a:srgbClr val="F8F8F8"/>
              </a:solidFill>
              <a:effectLst>
                <a:glow rad="101600">
                  <a:schemeClr val="accent4">
                    <a:alpha val="6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282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1" y="772222"/>
            <a:ext cx="4191000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706245"/>
            <a:ext cx="4724400" cy="31037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58961" y="83274"/>
            <a:ext cx="3757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3600" b="1" dirty="0">
                <a:ln>
                  <a:solidFill>
                    <a:srgbClr val="C0504D">
                      <a:lumMod val="50000"/>
                    </a:srgbClr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নাগরিকের প্রধান </a:t>
            </a:r>
            <a:r>
              <a:rPr lang="bn-BD" sz="3600" b="1" dirty="0" smtClean="0">
                <a:ln>
                  <a:solidFill>
                    <a:srgbClr val="C0504D">
                      <a:lumMod val="50000"/>
                    </a:srgbClr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বৈশিষ্ট্য</a:t>
            </a:r>
            <a:r>
              <a:rPr lang="en-US" sz="3600" b="1" dirty="0">
                <a:ln>
                  <a:solidFill>
                    <a:srgbClr val="C0504D">
                      <a:lumMod val="50000"/>
                    </a:srgbClr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621" y="4876800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Blip>
                <a:blip r:embed="rId4"/>
              </a:buBlip>
            </a:pP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দেশের নাগরিক হতে গেলে রাষ্ট্রের প্রতি আনুগত্য থাকতে হবে </a:t>
            </a:r>
            <a:r>
              <a:rPr lang="bn-BD" sz="3600" b="1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 দেশের সার্বভৌমের প্রতি আস্থা রাখতে হবে।</a:t>
            </a:r>
            <a:endParaRPr lang="en-US" dirty="0">
              <a:ln>
                <a:solidFill>
                  <a:srgbClr val="002060"/>
                </a:solidFill>
              </a:ln>
              <a:solidFill>
                <a:srgbClr val="00B050"/>
              </a:solidFill>
            </a:endParaRPr>
          </a:p>
          <a:p>
            <a:endParaRPr lang="en-US" dirty="0">
              <a:ln>
                <a:solidFill>
                  <a:srgbClr val="002060"/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" y="3719682"/>
            <a:ext cx="9101138" cy="47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087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97321"/>
            <a:ext cx="4495800" cy="3141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8" y="897320"/>
            <a:ext cx="4330262" cy="3141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28600" y="5095963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Blip>
                <a:blip r:embed="rId5"/>
              </a:buBlip>
            </a:pPr>
            <a:r>
              <a:rPr lang="bn-BD" sz="3600" b="1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দেশের </a:t>
            </a:r>
            <a:r>
              <a:rPr lang="bn-BD" sz="36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নাগরিক হতে গেলে </a:t>
            </a:r>
            <a:r>
              <a:rPr lang="bn-BD" sz="3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রাষ্ট্রে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স্থায়ীভাবে বসবাস করতে হবে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3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রাষ্ট্রের প্রতি আনুগত্য থাকতে </a:t>
            </a:r>
            <a:r>
              <a:rPr lang="bn-BD" sz="3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হবে।</a:t>
            </a:r>
            <a:endParaRPr lang="en-US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98241"/>
            <a:ext cx="9067800" cy="35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4589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20" y="2438399"/>
            <a:ext cx="2286000" cy="2219325"/>
          </a:xfrm>
          <a:prstGeom prst="roundRect">
            <a:avLst>
              <a:gd name="adj" fmla="val 16667"/>
            </a:avLst>
          </a:prstGeom>
          <a:ln w="76200">
            <a:solidFill>
              <a:schemeClr val="tx1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75" y="838200"/>
            <a:ext cx="3424045" cy="2251842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838201"/>
            <a:ext cx="3657600" cy="2251842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752600" y="228600"/>
            <a:ext cx="4219783" cy="64633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/>
            <a:r>
              <a:rPr lang="bn-BD" sz="3600" b="1" dirty="0">
                <a:ln>
                  <a:solidFill>
                    <a:schemeClr val="tx1"/>
                  </a:solidFill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রাষ্ট্রের প্রতি দায়িত্ব ও </a:t>
            </a:r>
            <a:r>
              <a:rPr lang="bn-BD" sz="3600" b="1" dirty="0" smtClean="0">
                <a:ln>
                  <a:solidFill>
                    <a:schemeClr val="tx1"/>
                  </a:solidFill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কর্তব্য-</a:t>
            </a:r>
            <a:endParaRPr lang="en-US" sz="3600" b="1" dirty="0">
              <a:ln>
                <a:solidFill>
                  <a:schemeClr val="tx1"/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175" y="6096000"/>
            <a:ext cx="32688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আইন শৃংখলা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মেনে চলা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3090043"/>
            <a:ext cx="3325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 পরিশোধ করা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1" y="60960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</a:t>
            </a:r>
            <a:r>
              <a:rPr lang="en-US" sz="28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রি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কাজে সাহায্য করা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20520" y="3090043"/>
            <a:ext cx="2994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আইন মান্য করা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3810000"/>
            <a:ext cx="3520966" cy="2142467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6" y="3814597"/>
            <a:ext cx="3654643" cy="228600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1464579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7091"/>
            <a:ext cx="3488344" cy="2204710"/>
          </a:xfrm>
          <a:prstGeom prst="roundRect">
            <a:avLst>
              <a:gd name="adj" fmla="val 15903"/>
            </a:avLst>
          </a:prstGeom>
          <a:ln w="571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35" y="767090"/>
            <a:ext cx="3535665" cy="1976110"/>
          </a:xfrm>
          <a:prstGeom prst="roundRect">
            <a:avLst>
              <a:gd name="adj" fmla="val 16667"/>
            </a:avLst>
          </a:prstGeom>
          <a:ln w="571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35" y="3894474"/>
            <a:ext cx="3535665" cy="2227800"/>
          </a:xfrm>
          <a:prstGeom prst="roundRect">
            <a:avLst>
              <a:gd name="adj" fmla="val 16667"/>
            </a:avLst>
          </a:prstGeom>
          <a:ln w="571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3908766"/>
            <a:ext cx="3460976" cy="2216135"/>
          </a:xfrm>
          <a:prstGeom prst="roundRect">
            <a:avLst>
              <a:gd name="adj" fmla="val 16667"/>
            </a:avLst>
          </a:prstGeom>
          <a:ln w="571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76" y="2743200"/>
            <a:ext cx="2092180" cy="1270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219200" y="228481"/>
            <a:ext cx="563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2800" b="1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রাষ্ট্র থেকে রাজনৈতিক ও সামাজিক অধিকার </a:t>
            </a:r>
            <a:r>
              <a:rPr lang="bn-BD" sz="2800" b="1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লাভ-</a:t>
            </a:r>
            <a:endParaRPr lang="en-US" sz="2800" b="1" dirty="0"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28194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নারী পুরুষ সবাই</a:t>
            </a:r>
            <a:endParaRPr lang="en-US" sz="32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29718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ভোট দেওয়া</a:t>
            </a:r>
            <a:endParaRPr lang="en-US" sz="3200" b="1" dirty="0">
              <a:ln>
                <a:solidFill>
                  <a:srgbClr val="00B05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4013868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 লাভ</a:t>
            </a:r>
            <a:endParaRPr lang="en-US" sz="32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6124901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মন্দিরে যাওয়া  </a:t>
            </a:r>
            <a:endParaRPr lang="en-US" sz="32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6124901"/>
            <a:ext cx="3093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মসজিদে যাওয়া</a:t>
            </a:r>
            <a:endParaRPr lang="en-US" sz="32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780" y="897895"/>
            <a:ext cx="293211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2" y="24086"/>
            <a:ext cx="23050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ame 4"/>
          <p:cNvSpPr/>
          <p:nvPr/>
        </p:nvSpPr>
        <p:spPr>
          <a:xfrm>
            <a:off x="76200" y="3226676"/>
            <a:ext cx="8995541" cy="2743200"/>
          </a:xfrm>
          <a:prstGeom prst="fra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3721113"/>
            <a:ext cx="8534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Blip>
                <a:blip r:embed="rId5"/>
              </a:buBlip>
            </a:pPr>
            <a:r>
              <a:rPr lang="bn-BD" sz="36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36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নাগরিকত্বের </a:t>
            </a:r>
            <a:r>
              <a:rPr lang="bn-BD" sz="3600" b="1" dirty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প্রধান </a:t>
            </a:r>
            <a:r>
              <a:rPr lang="bn-BD" sz="36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বৈশিষ্ট্র্য  ছাড়াও আর </a:t>
            </a:r>
            <a:r>
              <a:rPr lang="bn-BD" sz="3600" b="1" dirty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 গুনাবলী থাকা উচিৎ বলে </a:t>
            </a:r>
            <a:r>
              <a:rPr lang="bn-BD" sz="36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মনে কর,</a:t>
            </a:r>
            <a:r>
              <a:rPr lang="en-US" sz="36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 তোমাদের চিন্তার আলোকে লিখ।</a:t>
            </a:r>
            <a:endParaRPr lang="en-US" sz="3600" b="1" dirty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5943600"/>
            <a:ext cx="3276600" cy="646331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সময়ঃ- ১০ মিনিট।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159" y="725654"/>
            <a:ext cx="646113" cy="229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01688"/>
            <a:ext cx="646113" cy="2246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119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23447" y="102476"/>
            <a:ext cx="14029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4000" b="1" dirty="0" smtClean="0">
                <a:ln>
                  <a:solidFill>
                    <a:srgbClr val="7030A0"/>
                  </a:solidFill>
                </a:ln>
                <a:solidFill>
                  <a:srgbClr val="F79646">
                    <a:lumMod val="50000"/>
                  </a:srgb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মুল্যায়ন</a:t>
            </a:r>
            <a:endParaRPr lang="en-US" sz="4000" b="1" dirty="0">
              <a:ln>
                <a:solidFill>
                  <a:srgbClr val="7030A0"/>
                </a:solidFill>
              </a:ln>
              <a:solidFill>
                <a:srgbClr val="F79646">
                  <a:lumMod val="50000"/>
                </a:srgb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839420"/>
            <a:ext cx="8839200" cy="58785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b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আমরা কোন রাষ্ট্রের অধিবাসী?</a:t>
            </a:r>
          </a:p>
          <a:p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2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2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2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 ভারত		 খ</a:t>
            </a:r>
            <a:r>
              <a:rPr lang="en-US" sz="2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2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চীন	</a:t>
            </a:r>
          </a:p>
          <a:p>
            <a:r>
              <a:rPr lang="bn-BD" sz="2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গ</a:t>
            </a:r>
            <a:r>
              <a:rPr lang="en-US" sz="2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2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 বাংলাদেশ	 ঘ</a:t>
            </a:r>
            <a:r>
              <a:rPr lang="en-US" sz="2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2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 জ়াপান ।</a:t>
            </a:r>
          </a:p>
          <a:p>
            <a:r>
              <a:rPr lang="bn-BD" sz="28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বাংলাদেশের রাষ্ট্রীয় ভাষা কি?</a:t>
            </a:r>
          </a:p>
          <a:p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2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 	ইংরেজি		খ	বাংলা		</a:t>
            </a:r>
          </a:p>
          <a:p>
            <a:r>
              <a:rPr lang="bn-BD" sz="2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গ 	উর্দু	 	ঘ	হিন্দি </a:t>
            </a:r>
          </a:p>
          <a:p>
            <a:endParaRPr lang="bn-BD" sz="28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নিচের উ</a:t>
            </a:r>
            <a:r>
              <a:rPr lang="en-US" sz="3200" b="1" dirty="0" err="1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দ্দী</a:t>
            </a:r>
            <a:r>
              <a:rPr lang="bn-BD" sz="3200" b="1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পকের আলোকে  ৩</a:t>
            </a:r>
            <a:r>
              <a:rPr lang="en-US" sz="3200" b="1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ও ৪ নং প্রশ্নের উত্তর দাও –</a:t>
            </a:r>
          </a:p>
          <a:p>
            <a:endParaRPr lang="bn-BD" sz="2800" b="1" dirty="0" smtClean="0">
              <a:ln>
                <a:solidFill>
                  <a:srgbClr val="7030A0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শফিক </a:t>
            </a:r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“ক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”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নামক রাষ্ট্রের বাসিন্দা। 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উক্ত রাষ্ট্রের বাসিন্দা হিসাবে আনুগত্য স্বীকার করে এবং দায়িত্ব  কর্তব্য পালন করে।</a:t>
            </a:r>
          </a:p>
          <a:p>
            <a:endParaRPr lang="bn-BD" sz="28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30219" y="810362"/>
            <a:ext cx="313781" cy="60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6183" y="-3573931"/>
            <a:ext cx="171875" cy="87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82709" y="2223920"/>
            <a:ext cx="326435" cy="876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925358"/>
            <a:ext cx="227736" cy="590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/>
          <p:cNvSpPr/>
          <p:nvPr/>
        </p:nvSpPr>
        <p:spPr>
          <a:xfrm>
            <a:off x="379685" y="1814348"/>
            <a:ext cx="381000" cy="381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2895600" y="2590800"/>
            <a:ext cx="381000" cy="381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19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914400"/>
            <a:ext cx="871188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28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bn-BD" sz="28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8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শফিক </a:t>
            </a:r>
            <a:r>
              <a:rPr lang="bn-BD" sz="28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“ক</a:t>
            </a:r>
            <a:r>
              <a:rPr lang="bn-BD" sz="28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”</a:t>
            </a:r>
            <a:r>
              <a:rPr lang="en-US" sz="28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নামক </a:t>
            </a:r>
            <a:r>
              <a:rPr lang="bn-BD" sz="28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রাষ্ট্র হতে যে সমস্ত অধিকার ভোগ করে –</a:t>
            </a:r>
          </a:p>
          <a:p>
            <a:pPr marL="571500" lvl="0" indent="-571500">
              <a:buFont typeface="+mj-lt"/>
              <a:buAutoNum type="romanLcPeriod"/>
            </a:pPr>
            <a:r>
              <a:rPr lang="bn-BD" sz="28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সামাজিক অধিকার</a:t>
            </a:r>
          </a:p>
          <a:p>
            <a:pPr marL="571500" lvl="0" indent="-571500">
              <a:buFont typeface="+mj-lt"/>
              <a:buAutoNum type="romanLcPeriod"/>
            </a:pPr>
            <a:r>
              <a:rPr lang="bn-BD" sz="2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মৌলিক অধিকার</a:t>
            </a:r>
            <a:endParaRPr lang="bn-BD" sz="28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571500" lvl="0" indent="-571500">
              <a:buFont typeface="+mj-lt"/>
              <a:buAutoNum type="romanLcPeriod"/>
            </a:pPr>
            <a:r>
              <a:rPr lang="bn-BD" sz="28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রাজনৈতিক </a:t>
            </a:r>
            <a:r>
              <a:rPr lang="bn-BD" sz="2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অধিকার</a:t>
            </a:r>
          </a:p>
          <a:p>
            <a:pPr lvl="0"/>
            <a:r>
              <a:rPr lang="bn-BD" sz="28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কোনটি সঠিক –</a:t>
            </a:r>
          </a:p>
          <a:p>
            <a:pPr lvl="0"/>
            <a:r>
              <a:rPr lang="bn-BD" sz="2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    ¡,    ¡¡       খ  ¡¡ ,     ¡¡¡	     গ    ¡, ¡¡, ¡¡¡	     ঘ	¡¡</a:t>
            </a:r>
          </a:p>
          <a:p>
            <a:pPr lvl="0"/>
            <a:r>
              <a:rPr lang="bn-BD" sz="28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 নামক রাষ্ট্রে বাসিন্দা হতে হলে শফিকের কোন কোন বৈশিষ্ট্য থাকা লাগবে -</a:t>
            </a:r>
          </a:p>
          <a:p>
            <a:pPr marL="571500" lvl="0" indent="-571500">
              <a:buFont typeface="+mj-lt"/>
              <a:buAutoNum type="romanUcPeriod"/>
            </a:pPr>
            <a:r>
              <a:rPr lang="bn-BD" sz="2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রাষ্ট্রে স্থায়ী বাসিন্দা হতে</a:t>
            </a:r>
          </a:p>
          <a:p>
            <a:pPr marL="571500" lvl="0" indent="-571500">
              <a:buFont typeface="+mj-lt"/>
              <a:buAutoNum type="romanUcPeriod"/>
            </a:pPr>
            <a:r>
              <a:rPr lang="bn-BD" sz="2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রাষ্ট্রে প্রতি আনুগত্য  স্বীকার করতে হবে</a:t>
            </a:r>
          </a:p>
          <a:p>
            <a:pPr marL="571500" lvl="0" indent="-571500">
              <a:buFont typeface="+mj-lt"/>
              <a:buAutoNum type="romanUcPeriod"/>
            </a:pPr>
            <a:r>
              <a:rPr lang="bn-BD" sz="2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রাষ্ট্রে শিক্ষা গ্রহণ করতে হবে</a:t>
            </a:r>
          </a:p>
          <a:p>
            <a:pPr lvl="0"/>
            <a:r>
              <a:rPr lang="bn-BD" sz="28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কোনটি সঠিক –</a:t>
            </a:r>
          </a:p>
          <a:p>
            <a:pPr lvl="0"/>
            <a:r>
              <a:rPr lang="bn-BD" sz="28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     ¡ ,   ¡¡¡       খ    ¡¡            গ      ¡,    ¡¡        ঘ  ¡, ¡¡,   ¡¡¡</a:t>
            </a:r>
          </a:p>
          <a:p>
            <a:pPr lvl="0"/>
            <a:endParaRPr lang="bn-BD" sz="2800" b="1" dirty="0" smtClean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571500" lvl="0" indent="-571500">
              <a:buFont typeface="+mj-lt"/>
              <a:buAutoNum type="romanLcPeriod"/>
            </a:pPr>
            <a:endParaRPr lang="bn-BD" sz="28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563970"/>
            <a:ext cx="8991600" cy="17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885"/>
            <a:ext cx="9067801" cy="17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078133" y="3616109"/>
            <a:ext cx="5884277" cy="20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25376" y="3672999"/>
            <a:ext cx="5765125" cy="29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Connector 6"/>
          <p:cNvSpPr/>
          <p:nvPr/>
        </p:nvSpPr>
        <p:spPr>
          <a:xfrm>
            <a:off x="4470241" y="3048000"/>
            <a:ext cx="381000" cy="381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4392726" y="5638800"/>
            <a:ext cx="381000" cy="381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2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8200"/>
            <a:ext cx="21399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6600" y="68759"/>
            <a:ext cx="21771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4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dirty="0"/>
          </a:p>
        </p:txBody>
      </p:sp>
      <p:sp>
        <p:nvSpPr>
          <p:cNvPr id="3" name="Horizontal Scroll 2"/>
          <p:cNvSpPr/>
          <p:nvPr/>
        </p:nvSpPr>
        <p:spPr>
          <a:xfrm>
            <a:off x="0" y="4038600"/>
            <a:ext cx="9144000" cy="2819400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bn-BD" sz="3600" b="1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বিদেশীরা কেন রাষ্ট্রের নাগরিক নয়? এদের নাগরিক হতে গেলে কোন উপায় অবলম্বন করতে হবে।</a:t>
            </a:r>
            <a:endParaRPr lang="en-US" sz="3600" b="1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00" y="838200"/>
            <a:ext cx="647700" cy="3581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646113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2843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" y="758683"/>
            <a:ext cx="9122979" cy="6099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990600" y="2736503"/>
            <a:ext cx="7315200" cy="1569660"/>
          </a:xfrm>
          <a:prstGeom prst="rect">
            <a:avLst/>
          </a:prstGeom>
          <a:solidFill>
            <a:srgbClr val="00B050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lvl="0" algn="ctr"/>
            <a:r>
              <a:rPr lang="bn-BD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তোমাদের </a:t>
            </a:r>
            <a:r>
              <a:rPr lang="bn-BD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3704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0" y="228600"/>
            <a:ext cx="2776722" cy="7078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কৃতজ্ঞতা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স্বীকার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214" y="1123439"/>
            <a:ext cx="7346731" cy="954107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শিক্ষামন্ত্রণালয়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মাউশি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এনসিটিবি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এটুআই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কর্মকর্তাবৃন্দের</a:t>
            </a:r>
            <a:r>
              <a:rPr lang="en-US" sz="28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কাছে</a:t>
            </a:r>
            <a:r>
              <a:rPr lang="en-US" sz="28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2097107"/>
            <a:ext cx="7315200" cy="3970318"/>
          </a:xfrm>
          <a:prstGeom prst="rect">
            <a:avLst/>
          </a:prstGeom>
          <a:solidFill>
            <a:srgbClr val="00B0F0"/>
          </a:solidFill>
          <a:ln w="762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সম্পাদক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হিসেবে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যাঁদের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পরামর্শ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তত্ত্বাবধানে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মডেল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সমৃদ্ধ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তাঁরা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হলেন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</a:p>
          <a:p>
            <a:endParaRPr lang="bn-BD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</a:t>
            </a:r>
            <a:r>
              <a:rPr lang="bn-BD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হাম্মদ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</a:t>
            </a:r>
            <a:r>
              <a:rPr lang="bn-BD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বী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বুল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bn-BD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সুমন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endParaRPr lang="bn-BD" sz="28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ময়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নসিংহ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BD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রফিকুল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endParaRPr lang="bn-BD" sz="28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পাবনা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26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9" y="872358"/>
            <a:ext cx="4477407" cy="586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2464" y="1143000"/>
            <a:ext cx="2048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 পরিচিতি</a:t>
            </a:r>
            <a:endParaRPr lang="en-US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0424" y="4640870"/>
            <a:ext cx="4367045" cy="2062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bn-BD" sz="3200" b="1" spc="50" dirty="0">
                <a:ln w="13500">
                  <a:solidFill>
                    <a:schemeClr val="accent4">
                      <a:lumMod val="20000"/>
                      <a:lumOff val="80000"/>
                      <a:alpha val="6500"/>
                    </a:scheme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ও বিশ্ব পরিচয়</a:t>
            </a:r>
          </a:p>
          <a:p>
            <a:pPr lvl="0" algn="ctr"/>
            <a:r>
              <a:rPr lang="bn-BD" sz="3200" b="1" spc="50" dirty="0" smtClean="0">
                <a:ln w="13500">
                  <a:solidFill>
                    <a:schemeClr val="accent4">
                      <a:lumMod val="20000"/>
                      <a:lumOff val="80000"/>
                      <a:alpha val="6500"/>
                    </a:scheme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ষষ্ঠঃ </a:t>
            </a:r>
            <a:r>
              <a:rPr lang="bn-BD" sz="3200" b="1" spc="50" dirty="0">
                <a:ln w="13500">
                  <a:solidFill>
                    <a:schemeClr val="accent4">
                      <a:lumMod val="20000"/>
                      <a:lumOff val="80000"/>
                      <a:alpha val="6500"/>
                    </a:scheme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শ্রেণি</a:t>
            </a:r>
          </a:p>
          <a:p>
            <a:pPr lvl="0" algn="ctr"/>
            <a:r>
              <a:rPr lang="bn-BD" sz="3200" b="1" spc="50" dirty="0" smtClean="0">
                <a:ln w="13500">
                  <a:solidFill>
                    <a:schemeClr val="accent4">
                      <a:lumMod val="20000"/>
                      <a:lumOff val="80000"/>
                      <a:alpha val="6500"/>
                    </a:scheme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অধ্যায়ঃ </a:t>
            </a:r>
            <a:r>
              <a:rPr lang="bn-BD" sz="3200" b="1" spc="50" dirty="0">
                <a:ln w="13500">
                  <a:solidFill>
                    <a:schemeClr val="accent4">
                      <a:lumMod val="20000"/>
                      <a:lumOff val="80000"/>
                      <a:alpha val="6500"/>
                    </a:scheme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চার</a:t>
            </a:r>
          </a:p>
          <a:p>
            <a:pPr lvl="0" algn="ctr"/>
            <a:r>
              <a:rPr lang="bn-BD" sz="3200" b="1" spc="50" dirty="0" smtClean="0">
                <a:ln w="13500">
                  <a:solidFill>
                    <a:schemeClr val="accent4">
                      <a:lumMod val="20000"/>
                      <a:lumOff val="80000"/>
                      <a:alpha val="6500"/>
                    </a:scheme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পাঠঃ ৩ ।</a:t>
            </a:r>
            <a:endParaRPr lang="bn-BD" sz="3200" b="1" spc="50" dirty="0">
              <a:ln w="13500">
                <a:solidFill>
                  <a:schemeClr val="accent4">
                    <a:lumMod val="20000"/>
                    <a:lumOff val="80000"/>
                    <a:alpha val="6500"/>
                  </a:schemeClr>
                </a:solidFill>
                <a:prstDash val="solid"/>
              </a:ln>
              <a:solidFill>
                <a:srgbClr val="00B0F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89331"/>
            <a:ext cx="16002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56540" y="1140372"/>
            <a:ext cx="2207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শিক্ষক পরিচিতি</a:t>
            </a:r>
            <a:endParaRPr lang="en-US" sz="3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11412" y="3830194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bn-BD" sz="3200" b="1" dirty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মোছাঃ নার্গিস</a:t>
            </a:r>
            <a:r>
              <a:rPr lang="en-US" sz="3200" b="1" dirty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আরা</a:t>
            </a:r>
          </a:p>
          <a:p>
            <a:pPr lvl="0" algn="ctr"/>
            <a:r>
              <a:rPr lang="bn-BD" sz="3200" b="1" dirty="0" smtClean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সহকারি শিক্ষক</a:t>
            </a:r>
            <a:endParaRPr lang="bn-BD" sz="3200" b="1" dirty="0">
              <a:ln>
                <a:solidFill>
                  <a:srgbClr val="1F497D"/>
                </a:solidFill>
              </a:ln>
              <a:solidFill>
                <a:srgbClr val="4F81BD"/>
              </a:solidFill>
              <a:latin typeface="NikoshBAN" pitchFamily="2" charset="0"/>
              <a:cs typeface="NikoshBAN" pitchFamily="2" charset="0"/>
            </a:endParaRPr>
          </a:p>
          <a:p>
            <a:pPr lvl="0" algn="ctr"/>
            <a:r>
              <a:rPr lang="bn-BD" sz="3200" b="1" dirty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যাদুখালী স্কুল এন্ড কলেজ</a:t>
            </a:r>
          </a:p>
          <a:p>
            <a:pPr lvl="0" algn="ctr"/>
            <a:r>
              <a:rPr lang="bn-BD" sz="3200" b="1" dirty="0" smtClean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মেহেরপুর।</a:t>
            </a:r>
            <a:endParaRPr lang="en-US" sz="3200" b="1" dirty="0">
              <a:ln>
                <a:solidFill>
                  <a:srgbClr val="1F497D"/>
                </a:solidFill>
              </a:ln>
              <a:solidFill>
                <a:srgbClr val="4F81BD"/>
              </a:solidFill>
              <a:latin typeface="NikoshBAN" pitchFamily="2" charset="0"/>
              <a:cs typeface="NikoshBAN" pitchFamily="2" charset="0"/>
            </a:endParaRPr>
          </a:p>
          <a:p>
            <a:pPr lvl="0" algn="ctr"/>
            <a:r>
              <a:rPr lang="en-US" b="1" dirty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Email-</a:t>
            </a:r>
          </a:p>
          <a:p>
            <a:pPr lvl="0" algn="ctr"/>
            <a:r>
              <a:rPr lang="en-US" b="1" dirty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  <a:hlinkClick r:id="rId4"/>
              </a:rPr>
              <a:t>nargisara1@gmail.com</a:t>
            </a:r>
            <a:endParaRPr lang="en-US" b="1" dirty="0">
              <a:ln>
                <a:solidFill>
                  <a:srgbClr val="1F497D"/>
                </a:solidFill>
              </a:ln>
              <a:solidFill>
                <a:srgbClr val="4F81BD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70779" y="3583163"/>
            <a:ext cx="6081527" cy="46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0227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650" y="726757"/>
            <a:ext cx="422575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0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আমরা ভিডিও </a:t>
            </a:r>
            <a:r>
              <a:rPr lang="bn-BD" sz="4000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40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/>
            </a:r>
            <a:br>
              <a:rPr lang="en-US" sz="40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1219200"/>
            <a:ext cx="3848100" cy="5039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815605"/>
              </p:ext>
            </p:extLst>
          </p:nvPr>
        </p:nvGraphicFramePr>
        <p:xfrm>
          <a:off x="569519" y="4648200"/>
          <a:ext cx="1321363" cy="111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9519" y="4648200"/>
                        <a:ext cx="1321363" cy="1114900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ln w="762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9095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11469"/>
            <a:ext cx="9144000" cy="572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52400" y="838200"/>
            <a:ext cx="89916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এই চিত্রটি ভালভাবে দেখি এবং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বো</a:t>
            </a:r>
            <a:r>
              <a:rPr lang="bn-BD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ঝার চেষ্টা করি-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69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098614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আজকের পাঠের বিষয়ঃ -</a:t>
            </a:r>
            <a:endParaRPr lang="en-US" sz="4000" b="1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Bevel 2"/>
          <p:cNvSpPr/>
          <p:nvPr/>
        </p:nvSpPr>
        <p:spPr>
          <a:xfrm>
            <a:off x="1752600" y="3276600"/>
            <a:ext cx="6248400" cy="1371600"/>
          </a:xfrm>
          <a:prstGeom prst="beve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নাগরিক এবং নাগরিকত্বের ধারণা</a:t>
            </a:r>
            <a:endParaRPr lang="en-US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4679"/>
            <a:ext cx="9144000" cy="35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838200"/>
            <a:ext cx="9067800" cy="26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146177" y="3815052"/>
            <a:ext cx="5711224" cy="22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50641" y="3621262"/>
            <a:ext cx="5511989" cy="2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61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852678"/>
            <a:ext cx="891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3"/>
              </a:buBlip>
            </a:pP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নাগরি</a:t>
            </a:r>
            <a:r>
              <a:rPr lang="en-US" sz="3600" b="1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কের</a:t>
            </a:r>
            <a:r>
              <a:rPr lang="en-US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ধারণা</a:t>
            </a:r>
            <a:r>
              <a:rPr lang="en-US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endParaRPr lang="bn-BD" sz="36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>
              <a:buBlip>
                <a:blip r:embed="rId3"/>
              </a:buBlip>
            </a:pPr>
            <a:r>
              <a:rPr lang="bn-BD" sz="36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অতীতের নাগরিক এবং বর্তমান নাগরিকের সাথে তুলনামূলক </a:t>
            </a:r>
            <a:r>
              <a:rPr lang="en-US" sz="3600" b="1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পার্থক্য</a:t>
            </a:r>
            <a:r>
              <a:rPr lang="en-US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বর্ণনা</a:t>
            </a:r>
            <a:r>
              <a:rPr lang="en-US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করতে পারবে</a:t>
            </a:r>
            <a:r>
              <a:rPr lang="en-US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endParaRPr lang="bn-BD" sz="36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>
              <a:buBlip>
                <a:blip r:embed="rId3"/>
              </a:buBlip>
            </a:pPr>
            <a:r>
              <a:rPr lang="en-US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নাগরি</a:t>
            </a:r>
            <a:r>
              <a:rPr lang="en-US" sz="3600" b="1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কের</a:t>
            </a:r>
            <a:r>
              <a:rPr lang="en-US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প্রয়োজনীয়</a:t>
            </a:r>
            <a:r>
              <a:rPr lang="en-US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বৈশিষ্ট্য</a:t>
            </a:r>
            <a:r>
              <a:rPr lang="en-US" sz="3600" b="1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bn-BD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বর্ণনা</a:t>
            </a:r>
            <a:r>
              <a:rPr lang="en-US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পারবে।</a:t>
            </a:r>
            <a:endParaRPr lang="en-US" sz="3600" b="1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929348"/>
            <a:ext cx="495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এই পাঠ শেষে শিক্ষার্থীরা </a:t>
            </a:r>
            <a:r>
              <a:rPr lang="en-U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...</a:t>
            </a:r>
            <a:r>
              <a:rPr lang="en-US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6" y="6372195"/>
            <a:ext cx="9107214" cy="44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93553"/>
            <a:ext cx="22860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0701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52" y="933122"/>
            <a:ext cx="3657600" cy="4031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75" y="917356"/>
            <a:ext cx="4804718" cy="40310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864071" y="196332"/>
            <a:ext cx="35802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নাগরিকত্বের </a:t>
            </a:r>
            <a:r>
              <a:rPr lang="bn-BD" sz="40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ধারণা</a:t>
            </a:r>
            <a:r>
              <a:rPr lang="en-US" sz="40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-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4453" y="5181600"/>
            <a:ext cx="8512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Blip>
                <a:blip r:embed="rId6"/>
              </a:buBlip>
            </a:pP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ln>
                  <a:solidFill>
                    <a:srgbClr val="00B0F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রাষ্ট্রে যারা স্থায়ীভাবে বসবাস করে এবং রাষ্ট্রের প্রতি আনুগত্য স্বীকার করে তারা দেশের নাগরিক।</a:t>
            </a:r>
            <a:endParaRPr lang="en-US" sz="3600" b="1" dirty="0">
              <a:ln>
                <a:solidFill>
                  <a:srgbClr val="00B0F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36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48" y="1300627"/>
            <a:ext cx="7315200" cy="4033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052802" y="53340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রাজনৈতিক ব্যক্তিত্ত্ব</a:t>
            </a:r>
            <a:endParaRPr lang="en-US" sz="3600" b="1" dirty="0">
              <a:ln>
                <a:solidFill>
                  <a:srgbClr val="00B05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1384"/>
            <a:ext cx="914400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54701" y="3453577"/>
            <a:ext cx="535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36193" y="3453578"/>
            <a:ext cx="535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2" y="739894"/>
            <a:ext cx="9032328" cy="40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8479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</TotalTime>
  <Words>790</Words>
  <Application>Microsoft Office PowerPoint</Application>
  <PresentationFormat>On-screen Show (4:3)</PresentationFormat>
  <Paragraphs>146</Paragraphs>
  <Slides>29</Slides>
  <Notes>22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NikoshBAN</vt:lpstr>
      <vt:lpstr>Vrinda</vt:lpstr>
      <vt:lpstr>Wingdings</vt:lpstr>
      <vt:lpstr>Office Theme</vt:lpstr>
      <vt:lpstr>1_Office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TSS</dc:creator>
  <cp:lastModifiedBy>Hp</cp:lastModifiedBy>
  <cp:revision>343</cp:revision>
  <dcterms:created xsi:type="dcterms:W3CDTF">2006-08-16T00:00:00Z</dcterms:created>
  <dcterms:modified xsi:type="dcterms:W3CDTF">2016-08-09T16:55:51Z</dcterms:modified>
</cp:coreProperties>
</file>